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D4F0F7-A067-4A79-99E7-59123AB24CA1}" type="datetimeFigureOut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0F08D6D-4194-42D3-99C9-96A8525BD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93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0F217-4780-449E-A8CA-38FB9E0F8C19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E4DDA-55ED-40C5-A027-DFBE2829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C597D-65E9-4A41-9B34-813EEA07AE58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EAE2-815D-40D1-BE1A-E7E203B20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3A50-7A45-44B7-AD6E-CA526501E6D5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29FE-E206-446B-9A66-111089688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C75A0-941C-4CBF-8ECF-E775C83B7E94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3A85D-05C8-4812-B983-B4B982DC0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5ECF7-973D-436E-A6B3-B370B50369D5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7E48F-7A33-42C8-AFB9-E38C9CBAD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6E4F-FE0F-42C8-94E5-94452859B0E8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7A3-CE2E-485A-8F8D-BCB16D7EB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A38A-C189-487D-81EB-800DD6BADC33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116EE-5206-4B09-8951-B1ED62004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6329-1F49-4B48-A34A-C58F45ED9B95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7199-75AE-4E64-8369-950763927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CDF3D-4D83-434A-95A0-A8E9F9BF2CF8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89842-FA74-440A-A5C3-2996A4CBB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485E9-4561-4061-8A03-2A77C9092F56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76F7A-6A22-491C-9D05-5324E4FC4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A1DA8-FAD1-4C26-A259-717167CEFCF5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3438-5C38-41B5-944D-C43E2094E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2A0213-6AC6-4816-B18C-D9053BC80B05}" type="datetime1">
              <a:rPr lang="en-US"/>
              <a:pPr>
                <a:defRPr/>
              </a:pPr>
              <a:t>12/18/2019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49371C-8639-47A2-B933-D5DC3262C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JO" smtClean="0"/>
              <a:t>مقدمة للحاسبات والبرمجة</a:t>
            </a:r>
            <a:endParaRPr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ar-JO" smtClean="0"/>
              <a:t>الانظمة العددية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260648" y="4653136"/>
            <a:ext cx="7772400" cy="16002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2400" b="1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استاذ المادة</a:t>
            </a:r>
            <a:endParaRPr lang="ar-S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IQ" sz="24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400" b="1" u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م.يونس</a:t>
            </a:r>
            <a:r>
              <a:rPr lang="ar-IQ" sz="2400" b="1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كاظم حميد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77500" lnSpcReduction="2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ar-JO" sz="3000" dirty="0"/>
              <a:t>مثال : حول العدد السادس عشري</a:t>
            </a:r>
            <a:r>
              <a:rPr lang="en-US" sz="3000" dirty="0"/>
              <a:t> A1F </a:t>
            </a:r>
            <a:r>
              <a:rPr lang="ar-JO" sz="3000" dirty="0"/>
              <a:t> الى النظام العشري</a:t>
            </a:r>
            <a:endParaRPr lang="en-US" sz="3000" dirty="0"/>
          </a:p>
          <a:p>
            <a:pPr marL="420624" indent="-384048" algn="ct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ar-JO" sz="3000" dirty="0">
                <a:solidFill>
                  <a:srgbClr val="FFC000"/>
                </a:solidFill>
              </a:rPr>
              <a:t>العدد المطلوب تحويله هو عدد ثنائي  وبالتالي يكون الاساس يساوي 2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X = F*16</a:t>
            </a:r>
            <a:r>
              <a:rPr lang="en-US" sz="3000" baseline="30000" dirty="0">
                <a:solidFill>
                  <a:srgbClr val="FFC000"/>
                </a:solidFill>
              </a:rPr>
              <a:t>0</a:t>
            </a:r>
            <a:r>
              <a:rPr lang="en-US" sz="3000" dirty="0">
                <a:solidFill>
                  <a:srgbClr val="FFC000"/>
                </a:solidFill>
              </a:rPr>
              <a:t>+1*16</a:t>
            </a:r>
            <a:r>
              <a:rPr lang="en-US" sz="3000" baseline="30000" dirty="0">
                <a:solidFill>
                  <a:srgbClr val="FFC000"/>
                </a:solidFill>
              </a:rPr>
              <a:t>1</a:t>
            </a:r>
            <a:r>
              <a:rPr lang="en-US" sz="3000" dirty="0">
                <a:solidFill>
                  <a:srgbClr val="FFC000"/>
                </a:solidFill>
              </a:rPr>
              <a:t>+A*16</a:t>
            </a:r>
            <a:r>
              <a:rPr lang="en-US" sz="3000" baseline="30000" dirty="0">
                <a:solidFill>
                  <a:srgbClr val="FFC000"/>
                </a:solidFill>
              </a:rPr>
              <a:t>2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=15*16</a:t>
            </a:r>
            <a:r>
              <a:rPr lang="en-US" sz="3000" baseline="30000" dirty="0">
                <a:solidFill>
                  <a:srgbClr val="FFC000"/>
                </a:solidFill>
              </a:rPr>
              <a:t>0</a:t>
            </a:r>
            <a:r>
              <a:rPr lang="en-US" sz="3000" dirty="0">
                <a:solidFill>
                  <a:srgbClr val="FFC000"/>
                </a:solidFill>
              </a:rPr>
              <a:t>+1*16</a:t>
            </a:r>
            <a:r>
              <a:rPr lang="en-US" sz="3000" baseline="30000" dirty="0">
                <a:solidFill>
                  <a:srgbClr val="FFC000"/>
                </a:solidFill>
              </a:rPr>
              <a:t>1</a:t>
            </a:r>
            <a:r>
              <a:rPr lang="en-US" sz="3000" dirty="0">
                <a:solidFill>
                  <a:srgbClr val="FFC000"/>
                </a:solidFill>
              </a:rPr>
              <a:t>+10*16</a:t>
            </a:r>
            <a:r>
              <a:rPr lang="en-US" sz="3000" baseline="30000" dirty="0">
                <a:solidFill>
                  <a:srgbClr val="FFC000"/>
                </a:solidFill>
              </a:rPr>
              <a:t>2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= 15 + 16 +  2560 .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=2591        .</a:t>
            </a:r>
            <a:endParaRPr lang="ar-JO" sz="3000" dirty="0">
              <a:solidFill>
                <a:srgbClr val="FFC000"/>
              </a:solidFill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3756025" y="38735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0213" y="38735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3288" y="38862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9150" y="3549650"/>
            <a:ext cx="442913" cy="300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71950" y="3535363"/>
            <a:ext cx="442913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43313" y="3538538"/>
            <a:ext cx="442912" cy="29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39436" y="4214818"/>
            <a:ext cx="2143140" cy="157163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dirty="0"/>
              <a:t>لاحظ ان </a:t>
            </a:r>
            <a:r>
              <a:rPr lang="en-GB" dirty="0"/>
              <a:t>A</a:t>
            </a:r>
            <a:r>
              <a:rPr lang="ar-JO" dirty="0"/>
              <a:t> تقابل 10 و</a:t>
            </a:r>
            <a:r>
              <a:rPr lang="en-GB" dirty="0"/>
              <a:t> F</a:t>
            </a:r>
            <a:r>
              <a:rPr lang="ar-JO" dirty="0"/>
              <a:t> تقابل 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77500" lnSpcReduction="2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ar-JO" sz="3000" dirty="0"/>
              <a:t>مثال : حول العدد الثماني  724  الى النظام العشري</a:t>
            </a:r>
            <a:endParaRPr lang="en-US" sz="3000" dirty="0"/>
          </a:p>
          <a:p>
            <a:pPr marL="420624" indent="-384048" algn="ct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ar-JO" sz="3000" dirty="0">
                <a:solidFill>
                  <a:srgbClr val="FFC000"/>
                </a:solidFill>
              </a:rPr>
              <a:t>العدد المطلوب تحويله هو عدد ثنائي  وبالتالي يكون الاساس يساوي 2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X = 4*8</a:t>
            </a:r>
            <a:r>
              <a:rPr lang="en-US" sz="3000" baseline="30000" dirty="0">
                <a:solidFill>
                  <a:srgbClr val="FFC000"/>
                </a:solidFill>
              </a:rPr>
              <a:t>0</a:t>
            </a:r>
            <a:r>
              <a:rPr lang="en-US" sz="3000" dirty="0">
                <a:solidFill>
                  <a:srgbClr val="FFC000"/>
                </a:solidFill>
              </a:rPr>
              <a:t>+2*8</a:t>
            </a:r>
            <a:r>
              <a:rPr lang="en-US" sz="3000" baseline="30000" dirty="0">
                <a:solidFill>
                  <a:srgbClr val="FFC000"/>
                </a:solidFill>
              </a:rPr>
              <a:t>1</a:t>
            </a:r>
            <a:r>
              <a:rPr lang="en-US" sz="3000" dirty="0">
                <a:solidFill>
                  <a:srgbClr val="FFC000"/>
                </a:solidFill>
              </a:rPr>
              <a:t>+7*8</a:t>
            </a:r>
            <a:r>
              <a:rPr lang="en-US" sz="3000" baseline="30000" dirty="0">
                <a:solidFill>
                  <a:srgbClr val="FFC000"/>
                </a:solidFill>
              </a:rPr>
              <a:t>2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= 4+ 16 +  448 .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=468        .</a:t>
            </a:r>
            <a:endParaRPr lang="ar-JO" sz="3000" dirty="0">
              <a:solidFill>
                <a:srgbClr val="FFC000"/>
              </a:solidFill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3756025" y="38735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40213" y="38735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13288" y="38862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29150" y="3549650"/>
            <a:ext cx="442913" cy="300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71950" y="3535363"/>
            <a:ext cx="442913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43313" y="3538538"/>
            <a:ext cx="442912" cy="29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77500" lnSpcReduction="2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ar-JO" sz="3000" dirty="0"/>
              <a:t>مثال : حول العدد الثنائي</a:t>
            </a:r>
            <a:r>
              <a:rPr lang="en-GB" sz="3000" dirty="0"/>
              <a:t>11011001</a:t>
            </a:r>
            <a:r>
              <a:rPr lang="ar-JO" sz="3000" dirty="0"/>
              <a:t>الى النظام العشري</a:t>
            </a:r>
            <a:endParaRPr lang="en-US" sz="3000" dirty="0"/>
          </a:p>
          <a:p>
            <a:pPr marL="420624" indent="-384048" algn="ct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ar-JO" sz="3000" dirty="0">
                <a:solidFill>
                  <a:srgbClr val="FFC000"/>
                </a:solidFill>
              </a:rPr>
              <a:t>العدد المطلوب تحويله هو عدد ثنائي  وبالتالي يكون الاساس يساوي 2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X = 1*2</a:t>
            </a:r>
            <a:r>
              <a:rPr lang="en-US" sz="3000" baseline="30000" dirty="0">
                <a:solidFill>
                  <a:srgbClr val="FFC000"/>
                </a:solidFill>
              </a:rPr>
              <a:t>0</a:t>
            </a:r>
            <a:r>
              <a:rPr lang="en-US" sz="3000" dirty="0">
                <a:solidFill>
                  <a:srgbClr val="FFC000"/>
                </a:solidFill>
              </a:rPr>
              <a:t>+0*2</a:t>
            </a:r>
            <a:r>
              <a:rPr lang="en-US" sz="3000" baseline="30000" dirty="0">
                <a:solidFill>
                  <a:srgbClr val="FFC000"/>
                </a:solidFill>
              </a:rPr>
              <a:t>1</a:t>
            </a:r>
            <a:r>
              <a:rPr lang="en-US" sz="3000" dirty="0">
                <a:solidFill>
                  <a:srgbClr val="FFC000"/>
                </a:solidFill>
              </a:rPr>
              <a:t>+0*2</a:t>
            </a:r>
            <a:r>
              <a:rPr lang="en-US" sz="3000" baseline="30000" dirty="0">
                <a:solidFill>
                  <a:srgbClr val="FFC000"/>
                </a:solidFill>
              </a:rPr>
              <a:t>2</a:t>
            </a:r>
            <a:r>
              <a:rPr lang="en-US" sz="3000" dirty="0">
                <a:solidFill>
                  <a:srgbClr val="FFC000"/>
                </a:solidFill>
              </a:rPr>
              <a:t> +1*2</a:t>
            </a:r>
            <a:r>
              <a:rPr lang="en-US" sz="3000" baseline="30000" dirty="0">
                <a:solidFill>
                  <a:srgbClr val="FFC000"/>
                </a:solidFill>
              </a:rPr>
              <a:t>3</a:t>
            </a:r>
            <a:r>
              <a:rPr lang="en-US" sz="3000" dirty="0">
                <a:solidFill>
                  <a:srgbClr val="FFC000"/>
                </a:solidFill>
              </a:rPr>
              <a:t>+1*2</a:t>
            </a:r>
            <a:r>
              <a:rPr lang="en-US" sz="3000" baseline="30000" dirty="0">
                <a:solidFill>
                  <a:srgbClr val="FFC000"/>
                </a:solidFill>
              </a:rPr>
              <a:t>4</a:t>
            </a:r>
            <a:r>
              <a:rPr lang="en-US" sz="3000" dirty="0">
                <a:solidFill>
                  <a:srgbClr val="FFC000"/>
                </a:solidFill>
              </a:rPr>
              <a:t>+0*2</a:t>
            </a:r>
            <a:r>
              <a:rPr lang="en-US" sz="3000" baseline="30000" dirty="0">
                <a:solidFill>
                  <a:srgbClr val="FFC000"/>
                </a:solidFill>
              </a:rPr>
              <a:t>5</a:t>
            </a:r>
            <a:r>
              <a:rPr lang="en-US" sz="3000" dirty="0">
                <a:solidFill>
                  <a:srgbClr val="FFC000"/>
                </a:solidFill>
              </a:rPr>
              <a:t> +1*2</a:t>
            </a:r>
            <a:r>
              <a:rPr lang="en-US" sz="3000" baseline="30000" dirty="0">
                <a:solidFill>
                  <a:srgbClr val="FFC000"/>
                </a:solidFill>
              </a:rPr>
              <a:t>6</a:t>
            </a:r>
            <a:r>
              <a:rPr lang="en-US" sz="3000" dirty="0">
                <a:solidFill>
                  <a:srgbClr val="FFC000"/>
                </a:solidFill>
              </a:rPr>
              <a:t>+1*2</a:t>
            </a:r>
            <a:r>
              <a:rPr lang="en-US" sz="3000" baseline="30000" dirty="0">
                <a:solidFill>
                  <a:srgbClr val="FFC000"/>
                </a:solidFill>
              </a:rPr>
              <a:t>7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= 1+ 0 + 0 + 8 + 16 + 0+ 64 + 128</a:t>
            </a:r>
            <a:endParaRPr lang="en-US" sz="3000" baseline="30000" dirty="0">
              <a:solidFill>
                <a:srgbClr val="FFC000"/>
              </a:solidFill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= 15 + 16 +  2560 .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solidFill>
                  <a:srgbClr val="FFC000"/>
                </a:solidFill>
              </a:rPr>
              <a:t>= 217       .</a:t>
            </a:r>
            <a:endParaRPr lang="ar-JO" sz="3000" dirty="0">
              <a:solidFill>
                <a:srgbClr val="FFC000"/>
              </a:solidFill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ar-JO" sz="3000" dirty="0"/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4227513" y="3457575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1700" y="3457575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5183188" y="3470275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00638" y="3133725"/>
            <a:ext cx="442912" cy="300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3438" y="3121025"/>
            <a:ext cx="442912" cy="29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14800" y="3122613"/>
            <a:ext cx="441325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41625" y="34290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25813" y="34290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770313" y="3443288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56025" y="3106738"/>
            <a:ext cx="442913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98825" y="3092450"/>
            <a:ext cx="442913" cy="300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03413" y="3421063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387600" y="3421063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3525" y="3098800"/>
            <a:ext cx="442913" cy="300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346325" y="3084513"/>
            <a:ext cx="442913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6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817688" y="3087688"/>
            <a:ext cx="442912" cy="29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ar-JO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مقدمة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algn="r" rtl="1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النظام العشري </a:t>
            </a:r>
            <a:r>
              <a:rPr lang="ar-JO" dirty="0" smtClean="0"/>
              <a:t>: يستخدم الاعداد من 0 ال 9 ( عشرة اعداد)</a:t>
            </a:r>
          </a:p>
          <a:p>
            <a:pPr marL="420624" indent="-384048" algn="r" rtl="1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النظام الثنائي </a:t>
            </a:r>
            <a:r>
              <a:rPr lang="ar-JO" dirty="0" smtClean="0"/>
              <a:t>: يستخدم الاعداد 0 و 1</a:t>
            </a:r>
          </a:p>
          <a:p>
            <a:pPr marL="420624" indent="-384048" algn="r" rtl="1" fontAlgn="auto">
              <a:spcAft>
                <a:spcPts val="0"/>
              </a:spcAft>
              <a:buFont typeface="Wingdings 2"/>
              <a:buNone/>
              <a:defRPr/>
            </a:pPr>
            <a:r>
              <a:rPr lang="ar-JO" dirty="0" smtClean="0"/>
              <a:t>   مثال : </a:t>
            </a:r>
            <a:r>
              <a:rPr lang="en-US" dirty="0" smtClean="0"/>
              <a:t>111,   1010, 11111011, 101110001</a:t>
            </a:r>
            <a:endParaRPr lang="ar-JO" dirty="0" smtClean="0"/>
          </a:p>
          <a:p>
            <a:pPr marL="420624" indent="-384048" algn="r" rtl="1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النظام الثماني </a:t>
            </a:r>
            <a:r>
              <a:rPr lang="ar-JO" dirty="0" smtClean="0"/>
              <a:t>: يستخدم الاعداد من 0 ال 7</a:t>
            </a:r>
            <a:endParaRPr lang="en-US" dirty="0" smtClean="0"/>
          </a:p>
          <a:p>
            <a:pPr marL="420624" indent="-384048" algn="r" rtl="1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</a:t>
            </a:r>
            <a:r>
              <a:rPr lang="ar-JO" dirty="0" smtClean="0"/>
              <a:t>مثال : </a:t>
            </a:r>
            <a:r>
              <a:rPr lang="en-GB" dirty="0" smtClean="0"/>
              <a:t>174, 667, 1107 ,11101 , 77</a:t>
            </a:r>
            <a:endParaRPr lang="ar-JO" dirty="0" smtClean="0"/>
          </a:p>
          <a:p>
            <a:pPr marL="420624" indent="-384048" algn="r" rtl="1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النظام السادس عشري </a:t>
            </a:r>
            <a:r>
              <a:rPr lang="ar-JO" dirty="0" smtClean="0"/>
              <a:t>: يستخدم الاعداد من 0 ال 9 ومن ثم </a:t>
            </a:r>
            <a:r>
              <a:rPr lang="en-GB" dirty="0" smtClean="0"/>
              <a:t>F,E,D,C,B,A</a:t>
            </a:r>
            <a:r>
              <a:rPr lang="ar-JO" dirty="0" smtClean="0"/>
              <a:t> (16 عدد)</a:t>
            </a:r>
            <a:endParaRPr lang="en-GB" dirty="0" smtClean="0"/>
          </a:p>
          <a:p>
            <a:pPr marL="420624" indent="-384048" algn="r" rtl="1" fontAlgn="auto">
              <a:spcAft>
                <a:spcPts val="0"/>
              </a:spcAft>
              <a:buFont typeface="Wingdings 2"/>
              <a:buNone/>
              <a:defRPr/>
            </a:pPr>
            <a:r>
              <a:rPr lang="ar-JO" dirty="0" smtClean="0"/>
              <a:t>مثال : </a:t>
            </a:r>
            <a:r>
              <a:rPr lang="en-GB" dirty="0" smtClean="0"/>
              <a:t>101,11EF,FFF,A3E, AAFF4B</a:t>
            </a:r>
            <a:endParaRPr lang="ar-JO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ar-JO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اساس النظام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mtClean="0">
                <a:solidFill>
                  <a:srgbClr val="FFC000"/>
                </a:solidFill>
              </a:rPr>
              <a:t>اساس النظام </a:t>
            </a:r>
            <a:r>
              <a:rPr lang="ar-JO" smtClean="0"/>
              <a:t>: هو عدد الرموز المكونة للنظام ويرمز له بالرمز </a:t>
            </a:r>
            <a:r>
              <a:rPr lang="en-GB" smtClean="0">
                <a:solidFill>
                  <a:srgbClr val="FFFF00"/>
                </a:solidFill>
              </a:rPr>
              <a:t>B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B</a:t>
            </a:r>
            <a:r>
              <a:rPr lang="en-US" baseline="-25000" smtClean="0"/>
              <a:t>10 </a:t>
            </a:r>
            <a:r>
              <a:rPr lang="en-US" smtClean="0"/>
              <a:t>=10 </a:t>
            </a:r>
            <a:r>
              <a:rPr lang="ar-JO" smtClean="0"/>
              <a:t>(النظام العشري)</a:t>
            </a:r>
            <a:endParaRPr lang="en-US" smtClean="0"/>
          </a:p>
          <a:p>
            <a:pPr lvl="1"/>
            <a:r>
              <a:rPr lang="en-US" smtClean="0"/>
              <a:t>B</a:t>
            </a:r>
            <a:r>
              <a:rPr lang="en-US" baseline="-25000" smtClean="0"/>
              <a:t>2 </a:t>
            </a:r>
            <a:r>
              <a:rPr lang="en-US" smtClean="0"/>
              <a:t>=2</a:t>
            </a:r>
            <a:r>
              <a:rPr lang="ar-JO" smtClean="0"/>
              <a:t>(النظام الثنائي) </a:t>
            </a:r>
            <a:endParaRPr lang="en-US" smtClean="0"/>
          </a:p>
          <a:p>
            <a:pPr lvl="1"/>
            <a:r>
              <a:rPr lang="en-US" smtClean="0"/>
              <a:t>B</a:t>
            </a:r>
            <a:r>
              <a:rPr lang="en-US" baseline="-25000" smtClean="0"/>
              <a:t>8 </a:t>
            </a:r>
            <a:r>
              <a:rPr lang="en-US" smtClean="0"/>
              <a:t>=8</a:t>
            </a:r>
            <a:r>
              <a:rPr lang="ar-JO" smtClean="0"/>
              <a:t> (النظام الثماني) </a:t>
            </a:r>
            <a:endParaRPr lang="en-US" smtClean="0"/>
          </a:p>
          <a:p>
            <a:pPr lvl="1"/>
            <a:r>
              <a:rPr lang="en-US" smtClean="0"/>
              <a:t>B</a:t>
            </a:r>
            <a:r>
              <a:rPr lang="en-US" baseline="-25000" smtClean="0"/>
              <a:t>16 </a:t>
            </a:r>
            <a:r>
              <a:rPr lang="en-US" smtClean="0"/>
              <a:t>=16</a:t>
            </a:r>
            <a:r>
              <a:rPr lang="ar-JO" smtClean="0"/>
              <a:t> </a:t>
            </a:r>
            <a:r>
              <a:rPr lang="en-GB" smtClean="0"/>
              <a:t>(</a:t>
            </a:r>
            <a:r>
              <a:rPr lang="ar-JO" smtClean="0"/>
              <a:t>النظام السادس عشري</a:t>
            </a:r>
            <a:r>
              <a:rPr lang="en-GB" smtClean="0"/>
              <a:t>)</a:t>
            </a:r>
            <a:endParaRPr lang="en-US" smtClean="0"/>
          </a:p>
          <a:p>
            <a:pPr lvl="1"/>
            <a:endParaRPr lang="ar-JO" b="1" baseline="-25000" smtClean="0"/>
          </a:p>
          <a:p>
            <a:pPr lvl="1" algn="r" rt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ar-JO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ملاحظات مهمة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mtClean="0"/>
              <a:t>تشترك الانظمة العددية المذكورة بالعددين </a:t>
            </a:r>
            <a:r>
              <a:rPr lang="ar-JO" smtClean="0">
                <a:solidFill>
                  <a:srgbClr val="FFFF00"/>
                </a:solidFill>
              </a:rPr>
              <a:t>0</a:t>
            </a:r>
            <a:r>
              <a:rPr lang="ar-JO" smtClean="0"/>
              <a:t> و </a:t>
            </a:r>
            <a:r>
              <a:rPr lang="ar-JO" smtClean="0">
                <a:solidFill>
                  <a:srgbClr val="FFFF00"/>
                </a:solidFill>
              </a:rPr>
              <a:t>1</a:t>
            </a:r>
          </a:p>
          <a:p>
            <a:pPr algn="r" rtl="1"/>
            <a:r>
              <a:rPr lang="ar-JO" smtClean="0"/>
              <a:t>الاعداد </a:t>
            </a:r>
            <a:r>
              <a:rPr lang="ar-JO" smtClean="0">
                <a:solidFill>
                  <a:srgbClr val="FFFF00"/>
                </a:solidFill>
              </a:rPr>
              <a:t>0</a:t>
            </a:r>
            <a:r>
              <a:rPr lang="ar-JO" smtClean="0"/>
              <a:t> الى </a:t>
            </a:r>
            <a:r>
              <a:rPr lang="ar-JO" smtClean="0">
                <a:solidFill>
                  <a:srgbClr val="FFFF00"/>
                </a:solidFill>
              </a:rPr>
              <a:t>7</a:t>
            </a:r>
            <a:r>
              <a:rPr lang="ar-JO" smtClean="0"/>
              <a:t> مشتركة بين الانظمة الثماني و العشري و السادس عشري</a:t>
            </a:r>
          </a:p>
          <a:p>
            <a:pPr algn="r" rtl="1"/>
            <a:r>
              <a:rPr lang="ar-JO" smtClean="0"/>
              <a:t>الاعداد </a:t>
            </a:r>
            <a:r>
              <a:rPr lang="ar-JO" smtClean="0">
                <a:solidFill>
                  <a:srgbClr val="FFFF00"/>
                </a:solidFill>
              </a:rPr>
              <a:t>0</a:t>
            </a:r>
            <a:r>
              <a:rPr lang="ar-JO" smtClean="0"/>
              <a:t> ال </a:t>
            </a:r>
            <a:r>
              <a:rPr lang="ar-JO" smtClean="0">
                <a:solidFill>
                  <a:srgbClr val="FFFF00"/>
                </a:solidFill>
              </a:rPr>
              <a:t>9</a:t>
            </a:r>
            <a:r>
              <a:rPr lang="ar-JO" smtClean="0"/>
              <a:t> مشتركة بين الانظمة العشري و السادس عشري</a:t>
            </a:r>
            <a:endParaRPr lang="en-US" smtClean="0"/>
          </a:p>
          <a:p>
            <a:pPr algn="r" rtl="1"/>
            <a:r>
              <a:rPr lang="ar-JO" smtClean="0"/>
              <a:t>العدد </a:t>
            </a:r>
            <a:r>
              <a:rPr lang="ar-JO" smtClean="0">
                <a:solidFill>
                  <a:srgbClr val="FFFF00"/>
                </a:solidFill>
              </a:rPr>
              <a:t>111</a:t>
            </a:r>
            <a:r>
              <a:rPr lang="ar-JO" smtClean="0"/>
              <a:t> في النظام العشري لا يساوي </a:t>
            </a:r>
            <a:r>
              <a:rPr lang="ar-JO" smtClean="0">
                <a:solidFill>
                  <a:srgbClr val="FFFF00"/>
                </a:solidFill>
              </a:rPr>
              <a:t>111</a:t>
            </a:r>
            <a:r>
              <a:rPr lang="ar-JO" smtClean="0"/>
              <a:t> في النظام الثنائي او الثماني او السادس عشري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ar-JO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كيف نجري عملية العد بالانظمة المختلفة.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algn="r" rtl="1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>
                <a:solidFill>
                  <a:srgbClr val="FFC000"/>
                </a:solidFill>
              </a:rPr>
              <a:t>العشري</a:t>
            </a:r>
            <a:r>
              <a:rPr lang="ar-JO" dirty="0" smtClean="0"/>
              <a:t> : نقوم بالعد كالتالي: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0,1,2,3,4,5,6,7,8,9,10,11,12…19,20, 21,…, 29,…,………….99,100,101,…</a:t>
            </a:r>
            <a:endParaRPr lang="ar-JO" dirty="0" smtClean="0"/>
          </a:p>
          <a:p>
            <a:pPr marL="420624" indent="-384048" algn="r" rtl="1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>
                <a:solidFill>
                  <a:srgbClr val="FFC000"/>
                </a:solidFill>
              </a:rPr>
              <a:t>الثماني</a:t>
            </a:r>
            <a:r>
              <a:rPr lang="ar-JO" dirty="0" smtClean="0"/>
              <a:t> : نقوم بالعد كالتالي: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0,1,2,3,4,5,6,7, 10,11,12…17,20, 21,…, 27,…,………….77,100,101,…</a:t>
            </a:r>
          </a:p>
          <a:p>
            <a:pPr marL="420624" indent="-384048" algn="r" rtl="1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>
                <a:solidFill>
                  <a:srgbClr val="FFC000"/>
                </a:solidFill>
              </a:rPr>
              <a:t>السادس</a:t>
            </a:r>
            <a:r>
              <a:rPr lang="ar-JO" dirty="0" smtClean="0"/>
              <a:t> </a:t>
            </a:r>
            <a:r>
              <a:rPr lang="ar-JO" dirty="0" smtClean="0">
                <a:solidFill>
                  <a:srgbClr val="FFC000"/>
                </a:solidFill>
              </a:rPr>
              <a:t>عشري</a:t>
            </a:r>
            <a:r>
              <a:rPr lang="ar-JO" dirty="0" smtClean="0"/>
              <a:t> : نقوم بالعد كالتالي: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0,1,2,3,4,5,6,7, </a:t>
            </a:r>
            <a:r>
              <a:rPr lang="en-US" dirty="0" smtClean="0"/>
              <a:t>A,B,C,D,E,F,</a:t>
            </a:r>
            <a:r>
              <a:rPr lang="en-GB" dirty="0" smtClean="0"/>
              <a:t>10,11,12…19 ,1A,1B,1C,1D,1E,1F ,20, 21,…, 29, 2A, 2B, …. 2F, ,…,… ……….FF ,100,101,…</a:t>
            </a:r>
            <a:endParaRPr lang="ar-JO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GB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ar-JO" dirty="0" smtClean="0"/>
              <a:t>تحويل الاعداد بين الانظمة المختلفة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smtClean="0">
              <a:solidFill>
                <a:srgbClr val="FFC000"/>
              </a:solidFill>
            </a:endParaRPr>
          </a:p>
          <a:p>
            <a:pPr algn="r" rtl="1"/>
            <a:endParaRPr lang="ar-JO" smtClean="0">
              <a:solidFill>
                <a:srgbClr val="FFC000"/>
              </a:solidFill>
            </a:endParaRPr>
          </a:p>
          <a:p>
            <a:pPr algn="r" rtl="1"/>
            <a:r>
              <a:rPr lang="ar-JO" smtClean="0">
                <a:solidFill>
                  <a:srgbClr val="FFC000"/>
                </a:solidFill>
              </a:rPr>
              <a:t>التحويل الى النظام العشري</a:t>
            </a:r>
          </a:p>
          <a:p>
            <a:pPr algn="r" rtl="1"/>
            <a:r>
              <a:rPr lang="ar-JO" smtClean="0">
                <a:solidFill>
                  <a:srgbClr val="FFC000"/>
                </a:solidFill>
              </a:rPr>
              <a:t>التحويل الى النظام الثنائي</a:t>
            </a:r>
          </a:p>
          <a:p>
            <a:pPr algn="r" rtl="1"/>
            <a:r>
              <a:rPr lang="ar-JO" smtClean="0">
                <a:solidFill>
                  <a:srgbClr val="FFC000"/>
                </a:solidFill>
              </a:rPr>
              <a:t>التحويل الى النظام السادس عشري</a:t>
            </a:r>
          </a:p>
          <a:p>
            <a:pPr algn="r" rtl="1"/>
            <a:r>
              <a:rPr lang="ar-JO" smtClean="0">
                <a:solidFill>
                  <a:srgbClr val="FFC000"/>
                </a:solidFill>
              </a:rPr>
              <a:t>التحويل الى النظام الثماني</a:t>
            </a:r>
            <a:endParaRPr lang="en-US" smtClean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mtClean="0"/>
              <a:t>التحويل الى النظام العشري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 = D</a:t>
            </a:r>
            <a:r>
              <a:rPr lang="en-US" baseline="-25000" smtClean="0"/>
              <a:t>0</a:t>
            </a:r>
            <a:r>
              <a:rPr lang="en-US" smtClean="0"/>
              <a:t>B</a:t>
            </a:r>
            <a:r>
              <a:rPr lang="en-US" baseline="30000" smtClean="0"/>
              <a:t>0</a:t>
            </a:r>
            <a:r>
              <a:rPr lang="en-US" smtClean="0"/>
              <a:t>+D</a:t>
            </a:r>
            <a:r>
              <a:rPr lang="en-US" baseline="-25000" smtClean="0"/>
              <a:t>1</a:t>
            </a:r>
            <a:r>
              <a:rPr lang="en-US" smtClean="0"/>
              <a:t>B</a:t>
            </a:r>
            <a:r>
              <a:rPr lang="en-US" baseline="30000" smtClean="0"/>
              <a:t>1</a:t>
            </a:r>
            <a:r>
              <a:rPr lang="en-US" smtClean="0"/>
              <a:t>+D</a:t>
            </a:r>
            <a:r>
              <a:rPr lang="en-US" baseline="-25000" smtClean="0"/>
              <a:t>2</a:t>
            </a:r>
            <a:r>
              <a:rPr lang="en-US" smtClean="0"/>
              <a:t>B</a:t>
            </a:r>
            <a:r>
              <a:rPr lang="en-US" baseline="30000" smtClean="0"/>
              <a:t>2</a:t>
            </a:r>
            <a:r>
              <a:rPr lang="en-US" smtClean="0"/>
              <a:t>+…+D</a:t>
            </a:r>
            <a:r>
              <a:rPr lang="en-US" baseline="-25000" smtClean="0"/>
              <a:t>N</a:t>
            </a:r>
            <a:r>
              <a:rPr lang="en-US" smtClean="0"/>
              <a:t> B</a:t>
            </a:r>
            <a:r>
              <a:rPr lang="en-US" baseline="30000" smtClean="0"/>
              <a:t>n</a:t>
            </a:r>
          </a:p>
          <a:p>
            <a:pPr algn="r" rtl="1"/>
            <a:r>
              <a:rPr lang="ar-JO" smtClean="0"/>
              <a:t>حيث </a:t>
            </a:r>
          </a:p>
          <a:p>
            <a:pPr lvl="1"/>
            <a:r>
              <a:rPr lang="en-GB" smtClean="0"/>
              <a:t>X : </a:t>
            </a:r>
            <a:r>
              <a:rPr lang="ar-JO" smtClean="0"/>
              <a:t>العدد العشري</a:t>
            </a:r>
          </a:p>
          <a:p>
            <a:pPr lvl="1"/>
            <a:r>
              <a:rPr lang="en-US" smtClean="0"/>
              <a:t>B : </a:t>
            </a:r>
            <a:r>
              <a:rPr lang="ar-JO" smtClean="0"/>
              <a:t>اساس النظام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8688" y="3786188"/>
            <a:ext cx="7000875" cy="278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JO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dirty="0"/>
              <a:t>مثال : حول العدد الثنائي 1110 الى النظام العشري</a:t>
            </a:r>
            <a:endParaRPr lang="en-US" dirty="0"/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dirty="0"/>
              <a:t>العدد المطلوب تحويله هو عدد ثنائي  وبالتالي يكون الاساس يساوي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JO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JO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JO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JO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X = 0*2</a:t>
            </a:r>
            <a:r>
              <a:rPr lang="en-US" baseline="30000" dirty="0"/>
              <a:t>0</a:t>
            </a:r>
            <a:r>
              <a:rPr lang="en-US" dirty="0"/>
              <a:t>+1*2</a:t>
            </a:r>
            <a:r>
              <a:rPr lang="en-US" baseline="30000" dirty="0"/>
              <a:t>1</a:t>
            </a:r>
            <a:r>
              <a:rPr lang="en-US" dirty="0"/>
              <a:t>+1*2</a:t>
            </a:r>
            <a:r>
              <a:rPr lang="en-US" baseline="30000" dirty="0"/>
              <a:t>2</a:t>
            </a:r>
            <a:r>
              <a:rPr lang="en-US" dirty="0"/>
              <a:t>+1*2</a:t>
            </a:r>
            <a:r>
              <a:rPr lang="en-US" baseline="30000" dirty="0"/>
              <a:t>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= 0 + 2 + 4 + 8        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= 14                      .</a:t>
            </a:r>
            <a:endParaRPr lang="ar-JO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JO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55963" y="5133975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3756025" y="5133975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0213" y="5133975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3288" y="5146675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29150" y="4851400"/>
            <a:ext cx="442913" cy="300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71950" y="4838700"/>
            <a:ext cx="442913" cy="29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43313" y="4840288"/>
            <a:ext cx="442912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79763" y="4838700"/>
            <a:ext cx="442912" cy="29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 dirty="0"/>
              <a:t>احمد عبابنة- جامعة الملك سعود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/>
              <a:t>مثال : حول العدد الثماني1110 الى النظام العشري</a:t>
            </a:r>
            <a:endParaRPr lang="en-US" dirty="0" smtClean="0"/>
          </a:p>
          <a:p>
            <a:pPr marL="420624" indent="-384048" algn="ctr" rtl="1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>
                <a:solidFill>
                  <a:srgbClr val="FFC000"/>
                </a:solidFill>
              </a:rPr>
              <a:t>العدد المطلوب تحويله هو عدد ثنائي  وبالتالي يكون الاساس يساوي 8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>
              <a:solidFill>
                <a:srgbClr val="FFC000"/>
              </a:solidFill>
            </a:endParaRP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C000"/>
                </a:solidFill>
              </a:rPr>
              <a:t>X = 0*</a:t>
            </a:r>
            <a:r>
              <a:rPr lang="en-GB" dirty="0" smtClean="0">
                <a:solidFill>
                  <a:srgbClr val="FFC000"/>
                </a:solidFill>
              </a:rPr>
              <a:t>8</a:t>
            </a:r>
            <a:r>
              <a:rPr lang="en-US" baseline="30000" dirty="0" smtClean="0">
                <a:solidFill>
                  <a:srgbClr val="FFC000"/>
                </a:solidFill>
              </a:rPr>
              <a:t>0</a:t>
            </a:r>
            <a:r>
              <a:rPr lang="en-US" dirty="0" smtClean="0">
                <a:solidFill>
                  <a:srgbClr val="FFC000"/>
                </a:solidFill>
              </a:rPr>
              <a:t>+1*8</a:t>
            </a:r>
            <a:r>
              <a:rPr lang="en-US" baseline="30000" dirty="0" smtClean="0">
                <a:solidFill>
                  <a:srgbClr val="FFC000"/>
                </a:solidFill>
              </a:rPr>
              <a:t>1</a:t>
            </a:r>
            <a:r>
              <a:rPr lang="en-US" dirty="0" smtClean="0">
                <a:solidFill>
                  <a:srgbClr val="FFC000"/>
                </a:solidFill>
              </a:rPr>
              <a:t>+1*8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+1*8</a:t>
            </a:r>
            <a:r>
              <a:rPr lang="en-US" baseline="30000" dirty="0" smtClean="0">
                <a:solidFill>
                  <a:srgbClr val="FFC000"/>
                </a:solidFill>
              </a:rPr>
              <a:t>3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C000"/>
                </a:solidFill>
              </a:rPr>
              <a:t>= 0 + 8 + 64 + 512  .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C000"/>
                </a:solidFill>
              </a:rPr>
              <a:t>= 584                      .</a:t>
            </a:r>
            <a:endParaRPr lang="ar-JO" dirty="0" smtClean="0">
              <a:solidFill>
                <a:srgbClr val="FFC000"/>
              </a:solidFill>
            </a:endParaRP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55963" y="353695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6025" y="353695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240213" y="353695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13288" y="3551238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9150" y="3228975"/>
            <a:ext cx="442913" cy="29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71950" y="3214688"/>
            <a:ext cx="442913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643313" y="3216275"/>
            <a:ext cx="442912" cy="300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79763" y="3214688"/>
            <a:ext cx="442912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JO"/>
              <a:t>احمد عبابنة- جامعة الملك سعود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/>
              <a:t>مثال : حول العدد السادس عشري 1110 الى النظام العشري</a:t>
            </a:r>
            <a:endParaRPr lang="en-US" dirty="0" smtClean="0"/>
          </a:p>
          <a:p>
            <a:pPr marL="420624" indent="-384048" algn="ctr" rtl="1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ar-JO" dirty="0" smtClean="0">
                <a:solidFill>
                  <a:srgbClr val="FFC000"/>
                </a:solidFill>
              </a:rPr>
              <a:t>العدد المطلوب تحويله هو عدد ثنائي  وبالتالي يكون الاساس يساوي 2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C000"/>
                </a:solidFill>
              </a:rPr>
              <a:t>X = 0*16</a:t>
            </a:r>
            <a:r>
              <a:rPr lang="en-US" baseline="30000" dirty="0" smtClean="0">
                <a:solidFill>
                  <a:srgbClr val="FFC000"/>
                </a:solidFill>
              </a:rPr>
              <a:t>0</a:t>
            </a:r>
            <a:r>
              <a:rPr lang="en-US" dirty="0" smtClean="0">
                <a:solidFill>
                  <a:srgbClr val="FFC000"/>
                </a:solidFill>
              </a:rPr>
              <a:t>+1*16</a:t>
            </a:r>
            <a:r>
              <a:rPr lang="en-US" baseline="30000" dirty="0" smtClean="0">
                <a:solidFill>
                  <a:srgbClr val="FFC000"/>
                </a:solidFill>
              </a:rPr>
              <a:t>1</a:t>
            </a:r>
            <a:r>
              <a:rPr lang="en-US" dirty="0" smtClean="0">
                <a:solidFill>
                  <a:srgbClr val="FFC000"/>
                </a:solidFill>
              </a:rPr>
              <a:t>+1*16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+1*16</a:t>
            </a:r>
            <a:r>
              <a:rPr lang="en-US" baseline="30000" dirty="0" smtClean="0">
                <a:solidFill>
                  <a:srgbClr val="FFC000"/>
                </a:solidFill>
              </a:rPr>
              <a:t>3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C000"/>
                </a:solidFill>
              </a:rPr>
              <a:t>= 0 + 16 + 256 + 4096     .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C000"/>
                </a:solidFill>
              </a:rPr>
              <a:t>= 4368                             .</a:t>
            </a:r>
            <a:endParaRPr lang="ar-JO" dirty="0" smtClean="0">
              <a:solidFill>
                <a:srgbClr val="FFC000"/>
              </a:solidFill>
            </a:endParaRPr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ar-JO" dirty="0" smtClean="0"/>
          </a:p>
          <a:p>
            <a:pPr marL="420624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55963" y="38735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3756025" y="38735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0213" y="38735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3288" y="3886200"/>
            <a:ext cx="28575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9150" y="3549650"/>
            <a:ext cx="442913" cy="300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71950" y="3535363"/>
            <a:ext cx="442913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43313" y="3538538"/>
            <a:ext cx="442912" cy="298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179763" y="3535363"/>
            <a:ext cx="442912" cy="300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keyword xmlns="72d8f6c1-7df7-4542-9718-f7d5cfbac99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9D8DD225F04704AA2AB22D167D01D2A" ma:contentTypeVersion="1" ma:contentTypeDescription="צור מסמך חדש." ma:contentTypeScope="" ma:versionID="7229c7c0713a649fd2fe307d79aeda16">
  <xsd:schema xmlns:xsd="http://www.w3.org/2001/XMLSchema" xmlns:p="http://schemas.microsoft.com/office/2006/metadata/properties" xmlns:ns2="72d8f6c1-7df7-4542-9718-f7d5cfbac991" targetNamespace="http://schemas.microsoft.com/office/2006/metadata/properties" ma:root="true" ma:fieldsID="484b3c36340cb4361a74add9c23b964f" ns2:_="">
    <xsd:import namespace="72d8f6c1-7df7-4542-9718-f7d5cfbac991"/>
    <xsd:element name="properties">
      <xsd:complexType>
        <xsd:sequence>
          <xsd:element name="documentManagement">
            <xsd:complexType>
              <xsd:all>
                <xsd:element ref="ns2:keywor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2d8f6c1-7df7-4542-9718-f7d5cfbac991" elementFormDefault="qualified">
    <xsd:import namespace="http://schemas.microsoft.com/office/2006/documentManagement/types"/>
    <xsd:element name="keyword" ma:index="8" nillable="true" ma:displayName="מילת מפתח" ma:default="" ma:internalName="keywor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5583355-17BD-4A1A-9E5C-FCE382E3FCED}">
  <ds:schemaRefs>
    <ds:schemaRef ds:uri="http://schemas.microsoft.com/office/2006/metadata/properties"/>
    <ds:schemaRef ds:uri="72d8f6c1-7df7-4542-9718-f7d5cfbac991"/>
  </ds:schemaRefs>
</ds:datastoreItem>
</file>

<file path=customXml/itemProps2.xml><?xml version="1.0" encoding="utf-8"?>
<ds:datastoreItem xmlns:ds="http://schemas.openxmlformats.org/officeDocument/2006/customXml" ds:itemID="{05E0BC8F-BE7D-42D2-8686-FF0424EA39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525A02-9063-4995-99BC-EC36EC142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d8f6c1-7df7-4542-9718-f7d5cfbac99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121</TotalTime>
  <Words>639</Words>
  <Application>Microsoft Office PowerPoint</Application>
  <PresentationFormat>عرض على الشاشة (3:4)‏</PresentationFormat>
  <Paragraphs>171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Technic</vt:lpstr>
      <vt:lpstr>مقدمة للحاسبات والبرمجة</vt:lpstr>
      <vt:lpstr>مقدمة</vt:lpstr>
      <vt:lpstr>اساس النظام</vt:lpstr>
      <vt:lpstr>ملاحظات مهمة</vt:lpstr>
      <vt:lpstr>كيف نجري عملية العد بالانظمة المختلفة.</vt:lpstr>
      <vt:lpstr>تحويل الاعداد بين الانظمة المختلفة</vt:lpstr>
      <vt:lpstr>التحويل الى النظام العشري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للحاسبات والبرمجة</dc:title>
  <dc:creator> </dc:creator>
  <cp:lastModifiedBy>al marsa center</cp:lastModifiedBy>
  <cp:revision>7</cp:revision>
  <dcterms:created xsi:type="dcterms:W3CDTF">2009-03-24T15:07:33Z</dcterms:created>
  <dcterms:modified xsi:type="dcterms:W3CDTF">2019-12-18T18:34:03Z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0x01010089D8DD225F04704AA2AB22D167D01D2A</vt:lpwstr>
  </property>
</Properties>
</file>